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7" r:id="rId3"/>
    <p:sldId id="272" r:id="rId4"/>
    <p:sldId id="273" r:id="rId5"/>
    <p:sldId id="274" r:id="rId6"/>
    <p:sldId id="268" r:id="rId7"/>
    <p:sldId id="25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69" autoAdjust="0"/>
  </p:normalViewPr>
  <p:slideViewPr>
    <p:cSldViewPr snapToGrid="0" snapToObjects="1">
      <p:cViewPr>
        <p:scale>
          <a:sx n="81" d="100"/>
          <a:sy n="81" d="100"/>
        </p:scale>
        <p:origin x="-243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2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47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21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3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2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33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73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05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27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78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24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7E3D-82B8-5149-94A1-556E327B6D38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8B64-B5C2-EF40-A745-9A08848D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30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09797" y="444919"/>
            <a:ext cx="6834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</a:rPr>
              <a:t>QUE S’EST IL DONC PASSÉ SUR LES TERRITOIRES DE L’ISÈRE? </a:t>
            </a:r>
          </a:p>
          <a:p>
            <a:endParaRPr lang="fr-FR" sz="2000" b="1" dirty="0"/>
          </a:p>
          <a:p>
            <a:pPr algn="ctr"/>
            <a:r>
              <a:rPr lang="fr-FR" sz="2000" b="1" dirty="0" smtClean="0"/>
              <a:t>La collecte de contributions sur l’Arbre à Palabres</a:t>
            </a:r>
            <a:r>
              <a:rPr lang="mr-IN" sz="2000" b="1" dirty="0" smtClean="0"/>
              <a:t>…</a:t>
            </a:r>
            <a:r>
              <a:rPr lang="fr-FR" sz="2000" b="1" dirty="0" smtClean="0"/>
              <a:t>.</a:t>
            </a:r>
            <a:endParaRPr lang="fr-FR" sz="2000" b="1" dirty="0" smtClean="0"/>
          </a:p>
          <a:p>
            <a:pPr algn="ctr"/>
            <a:endParaRPr lang="fr-FR" sz="2000" b="1" dirty="0"/>
          </a:p>
        </p:txBody>
      </p:sp>
      <p:pic>
        <p:nvPicPr>
          <p:cNvPr id="6" name="Picture 2" descr="C:\Users\Marc\Documents\TI38\logo-ti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073" y="5775789"/>
            <a:ext cx="1511927" cy="10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Affiche TVMC FINAL CORRIGE - light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924178" cy="2539773"/>
          </a:xfrm>
          <a:prstGeom prst="rect">
            <a:avLst/>
          </a:prstGeom>
        </p:spPr>
      </p:pic>
      <p:pic>
        <p:nvPicPr>
          <p:cNvPr id="3" name="Image 2" descr="P10207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63048" y="3102820"/>
            <a:ext cx="4504380" cy="3378285"/>
          </a:xfrm>
          <a:prstGeom prst="rect">
            <a:avLst/>
          </a:prstGeom>
        </p:spPr>
      </p:pic>
      <p:pic>
        <p:nvPicPr>
          <p:cNvPr id="5" name="Image 4" descr="P102071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39" y="2539772"/>
            <a:ext cx="2634722" cy="1976042"/>
          </a:xfrm>
          <a:prstGeom prst="rect">
            <a:avLst/>
          </a:prstGeom>
        </p:spPr>
      </p:pic>
      <p:pic>
        <p:nvPicPr>
          <p:cNvPr id="9" name="Image 8" descr="P102070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161" y="3151663"/>
            <a:ext cx="2717851" cy="2038388"/>
          </a:xfrm>
          <a:prstGeom prst="rect">
            <a:avLst/>
          </a:prstGeom>
        </p:spPr>
      </p:pic>
      <p:pic>
        <p:nvPicPr>
          <p:cNvPr id="10" name="Image 9" descr="P1020706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31777">
            <a:off x="4619882" y="4695560"/>
            <a:ext cx="2561163" cy="19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89332" y="2129560"/>
            <a:ext cx="1842919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Faire les choses avec amour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178140">
            <a:off x="278320" y="1768279"/>
            <a:ext cx="2625191" cy="120032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Mettre le soleil et l’humain au quotidien dans notre cœur (ca veut dire aussi au travail)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803107">
            <a:off x="6096716" y="2005350"/>
            <a:ext cx="2656090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PAIX   -  AMOUR  - TRANQUILITE -  JOIE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325963">
            <a:off x="3509550" y="3087645"/>
            <a:ext cx="3474364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Aimer son travail nous rend compétent 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16163">
            <a:off x="2196626" y="4331946"/>
            <a:ext cx="2755935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Ecouter les autres et faire preuve de compassion 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67105" y="854262"/>
            <a:ext cx="2910813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«1</a:t>
            </a:r>
            <a:r>
              <a:rPr lang="fr-FR" b="1" baseline="30000" dirty="0" smtClean="0">
                <a:solidFill>
                  <a:srgbClr val="FF0000"/>
                </a:solidFill>
              </a:rPr>
              <a:t>ère</a:t>
            </a:r>
            <a:r>
              <a:rPr lang="fr-FR" b="1" dirty="0" smtClean="0">
                <a:solidFill>
                  <a:srgbClr val="FF0000"/>
                </a:solidFill>
              </a:rPr>
              <a:t> compétence: Aimer son travail ».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54675">
            <a:off x="6849154" y="944603"/>
            <a:ext cx="2140516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Avoir de l’amour</a:t>
            </a:r>
          </a:p>
          <a:p>
            <a:pPr algn="just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Etre droit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9909" y="-5544"/>
            <a:ext cx="7988596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Etre bienveillant, aimer les autres, aimer rendre service (57)</a:t>
            </a:r>
          </a:p>
        </p:txBody>
      </p:sp>
      <p:pic>
        <p:nvPicPr>
          <p:cNvPr id="18" name="Image 17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6"/>
            <a:ext cx="1127605" cy="153169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98797" y="3513165"/>
            <a:ext cx="2682267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 ETRE HUMAIN »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89162" y="3938054"/>
            <a:ext cx="3566324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Le travail doit être fait avec l’esprit, le cœur mais aussi avec un grain de folie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1301975">
            <a:off x="6136664" y="5466629"/>
            <a:ext cx="2625191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Avoir envie de faire attention aux autres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Image 16" descr="P102066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23324" y="4594745"/>
            <a:ext cx="2586577" cy="193993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 rot="21325963">
            <a:off x="2103864" y="5681373"/>
            <a:ext cx="3868982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Etre compétent, c’est d’abord bien RESPIRER- Etre en possession d’un art et savoir le communiquer aux autres 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4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966" y="25400"/>
            <a:ext cx="8638483" cy="741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</a:rPr>
              <a:t>Rencontres sur les </a:t>
            </a:r>
            <a:r>
              <a:rPr lang="fr-FR" sz="2000" b="1" dirty="0">
                <a:solidFill>
                  <a:srgbClr val="008000"/>
                </a:solidFill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</a:rPr>
              <a:t>marchés et dans la rue:</a:t>
            </a:r>
          </a:p>
          <a:p>
            <a:pPr algn="ctr"/>
            <a:r>
              <a:rPr lang="fr-FR" sz="2000" b="1" dirty="0" smtClean="0">
                <a:solidFill>
                  <a:srgbClr val="008000"/>
                </a:solidFill>
              </a:rPr>
              <a:t>Quelles sont les compétences nécessaires  </a:t>
            </a:r>
          </a:p>
          <a:p>
            <a:pPr algn="ctr"/>
            <a:r>
              <a:rPr lang="fr-FR" sz="2000" b="1" dirty="0" smtClean="0">
                <a:solidFill>
                  <a:srgbClr val="008000"/>
                </a:solidFill>
              </a:rPr>
              <a:t>pour « bien faire son travail » ? </a:t>
            </a:r>
          </a:p>
          <a:p>
            <a:r>
              <a:rPr lang="fr-FR" sz="3200" b="1" dirty="0"/>
              <a:t>	</a:t>
            </a:r>
            <a:r>
              <a:rPr lang="fr-FR" sz="3200" b="1" dirty="0" smtClean="0"/>
              <a:t>	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Combien de personnes ont contribué à l’Arbre à Palabres? </a:t>
            </a:r>
          </a:p>
          <a:p>
            <a:endParaRPr lang="fr-FR" sz="800" b="1" dirty="0" smtClean="0"/>
          </a:p>
          <a:p>
            <a:r>
              <a:rPr lang="fr-FR" b="1" dirty="0" smtClean="0"/>
              <a:t>Sur le marché de La Cote Saint André    47 </a:t>
            </a:r>
          </a:p>
          <a:p>
            <a:r>
              <a:rPr lang="fr-FR" b="1" dirty="0" smtClean="0"/>
              <a:t>Sur le marché de Voiron                         118             </a:t>
            </a:r>
          </a:p>
          <a:p>
            <a:r>
              <a:rPr lang="fr-FR" b="1" dirty="0" smtClean="0"/>
              <a:t>Sur la place  Felix </a:t>
            </a:r>
            <a:r>
              <a:rPr lang="fr-FR" b="1" dirty="0" err="1" smtClean="0"/>
              <a:t>Poulat</a:t>
            </a:r>
            <a:r>
              <a:rPr lang="fr-FR" b="1" dirty="0" smtClean="0"/>
              <a:t> Grenoble       131  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Les réponses regroupées par grandes thématiques: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(voir les affichettes sur les murs et ci après</a:t>
            </a:r>
            <a:r>
              <a:rPr lang="fr-FR" b="1" dirty="0" smtClean="0">
                <a:solidFill>
                  <a:srgbClr val="FF0000"/>
                </a:solidFill>
              </a:rPr>
              <a:t>).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sz="800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Etre motivé, sérieux, engagé  (23)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Etre à l’écoute des autres(16)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Etre coopératif, Savoir travailler en équipe, Soigner le relationnel,  (24)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Etre reconnu, Avoir confiance en soi (28)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Etre créatif, curieux, imaginatif ( 13)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Etre bien formé, Maitriser des savoirs faire  (12)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Etre bienveillant, Aimer les autres, Aimer rendre service (57)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Etre moins l’objet de la pression des entreprises et des employeurs (14)</a:t>
            </a:r>
          </a:p>
          <a:p>
            <a:pPr marL="285750" indent="-285750">
              <a:buFontTx/>
              <a:buChar char="-"/>
            </a:pPr>
            <a:endParaRPr lang="fr-FR" sz="800" b="1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Expressions fortes mais très diverses difficiles à classer ( 49)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+ Expressions courantes ou générales </a:t>
            </a:r>
            <a:r>
              <a:rPr lang="fr-FR" sz="1400" b="1" dirty="0" smtClean="0"/>
              <a:t>(satisfaction, digression, insertion en général</a:t>
            </a:r>
            <a:r>
              <a:rPr lang="mr-IN" sz="1400" b="1" dirty="0" smtClean="0"/>
              <a:t>…</a:t>
            </a:r>
            <a:endParaRPr lang="fr-FR" dirty="0" smtClean="0"/>
          </a:p>
          <a:p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098612" y="3048990"/>
            <a:ext cx="304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dirty="0" smtClean="0">
                <a:solidFill>
                  <a:srgbClr val="FF0000"/>
                </a:solidFill>
              </a:rPr>
              <a:t>vec les doubles faces, cela correspond à plus de 350 contributions spontanées</a:t>
            </a:r>
          </a:p>
          <a:p>
            <a:pPr algn="just"/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Image 5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30" y="-14436"/>
            <a:ext cx="1127605" cy="1531696"/>
          </a:xfrm>
          <a:prstGeom prst="rect">
            <a:avLst/>
          </a:prstGeom>
        </p:spPr>
      </p:pic>
      <p:pic>
        <p:nvPicPr>
          <p:cNvPr id="7" name="Picture 2" descr="C:\Users\Marc\Documents\TI38\logo-ti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073" y="5775789"/>
            <a:ext cx="1511927" cy="10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DSCF0439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404" y="-14471"/>
            <a:ext cx="2297596" cy="30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27652" y="809108"/>
            <a:ext cx="2194354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Savoir cuisiner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178140">
            <a:off x="69981" y="1576628"/>
            <a:ext cx="2625191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Le respect, la volonté, le courage, l’envie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803107">
            <a:off x="5864093" y="1685621"/>
            <a:ext cx="3030055" cy="175432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Toutes les compétences (non reconnues) qu’ont les femmes: épouses, maitresse, mères, cuisinières, jardinière, repassage, femme de ménage,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etc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etc</a:t>
            </a:r>
            <a:r>
              <a:rPr lang="mr-IN" b="1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325963">
            <a:off x="176860" y="2531075"/>
            <a:ext cx="3823229" cy="147732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Mon expérience professionnelle = mes compétences acquises lors de mes divers emplois.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Donc mes compétences, c’est mon Capital, UNE VALEUR SÛRE 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16163">
            <a:off x="3172951" y="4317738"/>
            <a:ext cx="2136047" cy="175432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Travaille toutes MA VIE sans Diplôme: mais avec </a:t>
            </a:r>
            <a:r>
              <a:rPr lang="fr-FR" b="1" dirty="0" err="1" smtClean="0">
                <a:solidFill>
                  <a:srgbClr val="008000"/>
                </a:solidFill>
              </a:rPr>
              <a:t>Tenacité</a:t>
            </a:r>
            <a:r>
              <a:rPr lang="fr-FR" b="1" dirty="0" smtClean="0">
                <a:solidFill>
                  <a:srgbClr val="008000"/>
                </a:solidFill>
              </a:rPr>
              <a:t> et patience, ont arrive à tous 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68950" y="768528"/>
            <a:ext cx="146824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</a:t>
            </a:r>
            <a:r>
              <a:rPr lang="fr-FR" b="1" dirty="0" err="1" smtClean="0">
                <a:solidFill>
                  <a:srgbClr val="FF0000"/>
                </a:solidFill>
              </a:rPr>
              <a:t>L’humour</a:t>
            </a:r>
            <a:r>
              <a:rPr lang="fr-FR" b="1" dirty="0" smtClean="0">
                <a:solidFill>
                  <a:srgbClr val="FF0000"/>
                </a:solidFill>
              </a:rPr>
              <a:t>».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54675">
            <a:off x="6031071" y="859194"/>
            <a:ext cx="2904392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Se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consentrer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, s’appliquer, bien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réflichir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9909" y="-5544"/>
            <a:ext cx="7988596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E</a:t>
            </a:r>
            <a:r>
              <a:rPr lang="fr-FR" sz="2400" b="1" dirty="0" smtClean="0">
                <a:solidFill>
                  <a:schemeClr val="bg1"/>
                </a:solidFill>
              </a:rPr>
              <a:t>xpressions fortes  et diverses</a:t>
            </a:r>
          </a:p>
        </p:txBody>
      </p:sp>
      <p:pic>
        <p:nvPicPr>
          <p:cNvPr id="18" name="Image 17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6"/>
            <a:ext cx="1127605" cy="153169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922990" y="6316188"/>
            <a:ext cx="2682267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 INTERCULTURELLES »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052839" y="3359165"/>
            <a:ext cx="3566324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Ma grande compétence, c’est l’adaptabilité !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21178140">
            <a:off x="5699812" y="3976009"/>
            <a:ext cx="3474308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On veut rien, on est en retard</a:t>
            </a:r>
            <a:r>
              <a:rPr lang="mr-IN" b="1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Comment parler des compétences de l’insertion ?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93693">
            <a:off x="2860486" y="1418388"/>
            <a:ext cx="2761520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Je ne sais pas exprimer mes compétences. Je fais du ménage»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6163">
            <a:off x="5578055" y="5107207"/>
            <a:ext cx="3463929" cy="120032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On peut associer travail /compétences/social/insertion</a:t>
            </a:r>
            <a:r>
              <a:rPr lang="mr-IN" b="1" dirty="0" smtClean="0">
                <a:solidFill>
                  <a:srgbClr val="008000"/>
                </a:solidFill>
              </a:rPr>
              <a:t>…</a:t>
            </a:r>
            <a:r>
              <a:rPr lang="fr-FR" b="1" dirty="0" smtClean="0">
                <a:solidFill>
                  <a:srgbClr val="008000"/>
                </a:solidFill>
              </a:rPr>
              <a:t>.. C’est le contraire de 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/>
            <a:r>
              <a:rPr lang="fr-FR" b="1" dirty="0" smtClean="0">
                <a:solidFill>
                  <a:srgbClr val="008000"/>
                </a:solidFill>
              </a:rPr>
              <a:t>Finance</a:t>
            </a:r>
            <a:r>
              <a:rPr lang="fr-FR" b="1" dirty="0" smtClean="0">
                <a:solidFill>
                  <a:srgbClr val="008000"/>
                </a:solidFill>
              </a:rPr>
              <a:t>/Bénéfice»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3" name="Image 2" descr="P10207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792" y="4484454"/>
            <a:ext cx="2821982" cy="251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739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rot="803107">
            <a:off x="5984103" y="2911924"/>
            <a:ext cx="3030055" cy="147732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Tout le monde est un génie. Mais si vous jugez un poisson à sa capacité à grimper dans un arbre, il se sentira stupide toute sa vie »</a:t>
            </a:r>
            <a:r>
              <a:rPr lang="mr-IN" b="1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(Einstein)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16163">
            <a:off x="876726" y="4273782"/>
            <a:ext cx="2346879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Pas boire</a:t>
            </a:r>
          </a:p>
          <a:p>
            <a:pPr algn="ctr"/>
            <a:r>
              <a:rPr lang="fr-FR" b="1" dirty="0" smtClean="0">
                <a:solidFill>
                  <a:srgbClr val="008000"/>
                </a:solidFill>
              </a:rPr>
              <a:t>Pas se griller 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20557076">
            <a:off x="713484" y="1517260"/>
            <a:ext cx="2307287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«Ouvrir les espaces des POSSIBLES».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9909" y="-5544"/>
            <a:ext cx="7988596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E</a:t>
            </a:r>
            <a:r>
              <a:rPr lang="fr-FR" sz="2400" b="1" dirty="0" smtClean="0">
                <a:solidFill>
                  <a:schemeClr val="bg1"/>
                </a:solidFill>
              </a:rPr>
              <a:t>xpressions fortes  et diverses</a:t>
            </a:r>
          </a:p>
        </p:txBody>
      </p:sp>
      <p:pic>
        <p:nvPicPr>
          <p:cNvPr id="18" name="Image 17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6"/>
            <a:ext cx="1127605" cy="153169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41374" y="5594786"/>
            <a:ext cx="3086278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Il faut aussi accepter l’échec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r>
              <a:rPr lang="fr-FR" b="1" dirty="0" smtClean="0">
                <a:solidFill>
                  <a:srgbClr val="FF0000"/>
                </a:solidFill>
              </a:rPr>
              <a:t>(et les chèques</a:t>
            </a:r>
            <a:r>
              <a:rPr lang="fr-FR" b="1" dirty="0" smtClean="0">
                <a:solidFill>
                  <a:srgbClr val="FF0000"/>
                </a:solidFill>
                <a:sym typeface="Wingdings"/>
              </a:rPr>
              <a:t></a:t>
            </a:r>
            <a:r>
              <a:rPr lang="fr-FR" b="1" dirty="0" smtClean="0">
                <a:solidFill>
                  <a:srgbClr val="FF0000"/>
                </a:solidFill>
              </a:rPr>
              <a:t> )»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89900" y="2727259"/>
            <a:ext cx="2939218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Capacité à communiquer, </a:t>
            </a:r>
            <a:r>
              <a:rPr lang="fr-FR" b="1" dirty="0" err="1" smtClean="0">
                <a:solidFill>
                  <a:srgbClr val="FF0000"/>
                </a:solidFill>
              </a:rPr>
              <a:t>Polyalence</a:t>
            </a:r>
            <a:r>
              <a:rPr lang="fr-FR" b="1" dirty="0" smtClean="0">
                <a:solidFill>
                  <a:srgbClr val="FF0000"/>
                </a:solidFill>
              </a:rPr>
              <a:t>, Adaptabilité, Ouverture d’esprit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21342420">
            <a:off x="3658618" y="4632257"/>
            <a:ext cx="3474308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Les femmes sont moins reconnues que les hommes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93693">
            <a:off x="3485645" y="953194"/>
            <a:ext cx="2761520" cy="14773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Etre indépendant permet de faire ce qu’on aime, d’être libre. Pas de compte à rendre, pas de pression sur l’objectif. </a:t>
            </a:r>
            <a:r>
              <a:rPr lang="fr-FR" b="1" dirty="0">
                <a:solidFill>
                  <a:srgbClr val="008000"/>
                </a:solidFill>
              </a:rPr>
              <a:t>F</a:t>
            </a:r>
            <a:r>
              <a:rPr lang="fr-FR" b="1" dirty="0" smtClean="0">
                <a:solidFill>
                  <a:srgbClr val="008000"/>
                </a:solidFill>
              </a:rPr>
              <a:t>ierté. 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6163">
            <a:off x="4129108" y="5755434"/>
            <a:ext cx="4352101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Une clé: se donner les moyens de liberté, ouverture et temps qui donneront maintes compétences »</a:t>
            </a:r>
            <a:endParaRPr lang="fr-FR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2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rot="20720868">
            <a:off x="5867298" y="2433339"/>
            <a:ext cx="2625191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Avoir le bras long»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803107">
            <a:off x="5172134" y="3663851"/>
            <a:ext cx="3665342" cy="175432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Pour bien travailler, il faut aimer ce que l’on fait. Moi j’ai changé 8 fois de métier parce que j’en avais envie. J’ai eu la chance d’avoir le réseau. Mais aujourd’hui, est-ce que ça serait possible?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325963">
            <a:off x="173508" y="2052781"/>
            <a:ext cx="3868982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Etre compétent, c’est d’abord bien RESPIRER- Etre en possession d’un art et savoir le communiquer aux autres 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20557076">
            <a:off x="381787" y="3593307"/>
            <a:ext cx="2307287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«ma 1</a:t>
            </a:r>
            <a:r>
              <a:rPr lang="fr-FR" b="1" baseline="30000" dirty="0" smtClean="0">
                <a:solidFill>
                  <a:srgbClr val="FF0000"/>
                </a:solidFill>
              </a:rPr>
              <a:t>ère</a:t>
            </a:r>
            <a:r>
              <a:rPr lang="fr-FR" b="1" dirty="0" smtClean="0">
                <a:solidFill>
                  <a:srgbClr val="FF0000"/>
                </a:solidFill>
              </a:rPr>
              <a:t> compétence, c’est la souplesse ».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9909" y="-5544"/>
            <a:ext cx="7988596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E</a:t>
            </a:r>
            <a:r>
              <a:rPr lang="fr-FR" sz="2400" b="1" dirty="0" smtClean="0">
                <a:solidFill>
                  <a:schemeClr val="bg1"/>
                </a:solidFill>
              </a:rPr>
              <a:t>xpressions fortes  et diverses</a:t>
            </a:r>
          </a:p>
        </p:txBody>
      </p:sp>
      <p:pic>
        <p:nvPicPr>
          <p:cNvPr id="18" name="Image 17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6"/>
            <a:ext cx="1127605" cy="153169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595114" y="838884"/>
            <a:ext cx="4393224" cy="120032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Les collectivités ont des compétences, le Tribunal est compétent, nos élus sont-ils compétents pour répondre aux engagements de leurs mandats? »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190886">
            <a:off x="623535" y="4920176"/>
            <a:ext cx="3474308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Il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faut mieux 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être belle et rebelle que moche et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remoche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0984558">
            <a:off x="1300774" y="1287951"/>
            <a:ext cx="2761520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Je vais y réfléchir</a:t>
            </a:r>
            <a:r>
              <a:rPr lang="mr-IN" b="1" dirty="0" smtClean="0">
                <a:solidFill>
                  <a:srgbClr val="008000"/>
                </a:solidFill>
              </a:rPr>
              <a:t>…</a:t>
            </a:r>
            <a:r>
              <a:rPr lang="fr-FR" b="1" dirty="0" smtClean="0">
                <a:solidFill>
                  <a:srgbClr val="008000"/>
                </a:solidFill>
              </a:rPr>
              <a:t>..»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6163">
            <a:off x="4129108" y="5893934"/>
            <a:ext cx="4352101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les </a:t>
            </a:r>
            <a:r>
              <a:rPr lang="fr-FR" b="1" dirty="0" err="1" smtClean="0">
                <a:solidFill>
                  <a:srgbClr val="008000"/>
                </a:solidFill>
              </a:rPr>
              <a:t>com-pétences</a:t>
            </a:r>
            <a:r>
              <a:rPr lang="fr-FR" b="1" dirty="0" smtClean="0">
                <a:solidFill>
                  <a:srgbClr val="008000"/>
                </a:solidFill>
              </a:rPr>
              <a:t> ça s’offre, ça s’échange, ça se partage</a:t>
            </a:r>
            <a:r>
              <a:rPr lang="mr-IN" b="1" dirty="0" smtClean="0">
                <a:solidFill>
                  <a:srgbClr val="008000"/>
                </a:solidFill>
              </a:rPr>
              <a:t>…</a:t>
            </a:r>
            <a:r>
              <a:rPr lang="fr-FR" b="1" dirty="0" smtClean="0">
                <a:solidFill>
                  <a:srgbClr val="008000"/>
                </a:solidFill>
              </a:rPr>
              <a:t>. CON-PETANCE</a:t>
            </a:r>
            <a:r>
              <a:rPr lang="mr-IN" b="1" dirty="0" smtClean="0">
                <a:solidFill>
                  <a:srgbClr val="008000"/>
                </a:solidFill>
              </a:rPr>
              <a:t>…</a:t>
            </a:r>
            <a:r>
              <a:rPr lang="fr-FR" b="1" dirty="0" smtClean="0">
                <a:solidFill>
                  <a:srgbClr val="008000"/>
                </a:solidFill>
              </a:rPr>
              <a:t>. »</a:t>
            </a:r>
            <a:endParaRPr lang="fr-FR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7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79526" y="1512231"/>
            <a:ext cx="2028983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Etre motivé. </a:t>
            </a:r>
          </a:p>
          <a:p>
            <a:r>
              <a:rPr lang="fr-FR" b="1" dirty="0">
                <a:solidFill>
                  <a:srgbClr val="FF0000"/>
                </a:solidFill>
              </a:rPr>
              <a:t>B</a:t>
            </a:r>
            <a:r>
              <a:rPr lang="fr-FR" b="1" dirty="0" smtClean="0">
                <a:solidFill>
                  <a:srgbClr val="FF0000"/>
                </a:solidFill>
              </a:rPr>
              <a:t>ien dans sa tête.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Bien dans sa peau»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278864">
            <a:off x="1182891" y="989881"/>
            <a:ext cx="3298124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La ténacité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8600" y="2679502"/>
            <a:ext cx="425450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Etre volontaire et avoir beaucoup de courage 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54685" y="5589240"/>
            <a:ext cx="2701304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Etre mieux formés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325963">
            <a:off x="2862041" y="4865515"/>
            <a:ext cx="4724250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Je n’ai pas de compétences, je n’ai que des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savoirs-faires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16163">
            <a:off x="3267495" y="6158218"/>
            <a:ext cx="5361212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 Savoir exécuter une demande 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22800" y="786412"/>
            <a:ext cx="42545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Envie !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54675">
            <a:off x="4622800" y="1562165"/>
            <a:ext cx="4254500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Etre motivé et avoir besoin de sous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440049">
            <a:off x="4358946" y="2154985"/>
            <a:ext cx="28701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« Savoir s’acharner»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9909" y="-5544"/>
            <a:ext cx="7988596" cy="46166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Etre motivé, sérieux, engagé, courageux  (29)  </a:t>
            </a:r>
          </a:p>
        </p:txBody>
      </p:sp>
      <p:pic>
        <p:nvPicPr>
          <p:cNvPr id="18" name="Image 17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6"/>
            <a:ext cx="1127605" cy="153169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3944184"/>
            <a:ext cx="8028384" cy="46166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Etre bien formé et maitriser des savoirs faires (12)  </a:t>
            </a:r>
          </a:p>
        </p:txBody>
      </p:sp>
      <p:pic>
        <p:nvPicPr>
          <p:cNvPr id="19" name="Image 18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3933056"/>
            <a:ext cx="1127605" cy="153169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 rot="21178140">
            <a:off x="5997088" y="3228771"/>
            <a:ext cx="2625191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Avoir du Courage»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06384" y="2679502"/>
            <a:ext cx="3221999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«DIONE (courage en wolof)». 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" name="Image 2" descr="DSCF04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5144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1606" y="1926476"/>
            <a:ext cx="318004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Donner l’envie de travailler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278864">
            <a:off x="1182891" y="1036317"/>
            <a:ext cx="3298124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On n’est pas grand chose, les patrons font ce qu’ils veulent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8600" y="2428622"/>
            <a:ext cx="4254500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A bas la hiérarchie incompétente! 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39712" y="3671008"/>
            <a:ext cx="2748558" cy="120032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Il est important que les patrons écoutent les employés  et leurs revendications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63861">
            <a:off x="18411" y="3546987"/>
            <a:ext cx="4611926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La pression et le stress dans une entreprise peuvent nuire à la santé de la personne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419" y="6154394"/>
            <a:ext cx="4228723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« S’adapter, se robotiser, courber l’échine, est ce cela être compétent? 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1086032">
            <a:off x="121515" y="4631284"/>
            <a:ext cx="4971815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Les patrons demandent de plus en plus aux ouvriers. Les salaires ne suivent pas. On revient au temps des bagnards 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3770" y="983676"/>
            <a:ext cx="4254500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Créativité, imagination, rêve et action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r>
              <a:rPr lang="fr-FR" b="1" dirty="0" smtClean="0">
                <a:solidFill>
                  <a:srgbClr val="FF0000"/>
                </a:solidFill>
              </a:rPr>
              <a:t> qui l’attend chez les patrons????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54675">
            <a:off x="4622800" y="1916826"/>
            <a:ext cx="4254500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Compétence importante pour un patron: Etre bien dans sa tête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22800" y="2874859"/>
            <a:ext cx="4422390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la compétence créé la confiance, Importance de la relation patron-employé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440049">
            <a:off x="1448962" y="2962473"/>
            <a:ext cx="28701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« Patrons trop </a:t>
            </a:r>
            <a:r>
              <a:rPr lang="fr-FR" b="1" dirty="0" err="1" smtClean="0">
                <a:solidFill>
                  <a:srgbClr val="008000"/>
                </a:solidFill>
              </a:rPr>
              <a:t>mysogine</a:t>
            </a:r>
            <a:r>
              <a:rPr lang="fr-FR" b="1" dirty="0" smtClean="0">
                <a:solidFill>
                  <a:srgbClr val="008000"/>
                </a:solidFill>
              </a:rPr>
              <a:t>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9909" y="-5544"/>
            <a:ext cx="7988596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Etre moins l’objet de la pression des entreprises et des employeurs (14)</a:t>
            </a:r>
          </a:p>
        </p:txBody>
      </p:sp>
      <p:pic>
        <p:nvPicPr>
          <p:cNvPr id="18" name="Image 17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6"/>
            <a:ext cx="1127605" cy="1531696"/>
          </a:xfrm>
          <a:prstGeom prst="rect">
            <a:avLst/>
          </a:prstGeom>
        </p:spPr>
      </p:pic>
      <p:pic>
        <p:nvPicPr>
          <p:cNvPr id="4" name="Image 3" descr="DSCF04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0379" y="5167379"/>
            <a:ext cx="1981532" cy="1716102"/>
          </a:xfrm>
          <a:prstGeom prst="rect">
            <a:avLst/>
          </a:prstGeom>
        </p:spPr>
      </p:pic>
      <p:pic>
        <p:nvPicPr>
          <p:cNvPr id="5" name="Image 4" descr="DSCF039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234" y="5197193"/>
            <a:ext cx="2176331" cy="16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8887" y="1903772"/>
            <a:ext cx="2028983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(à compléter).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278864">
            <a:off x="1182891" y="851382"/>
            <a:ext cx="3298124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Courageux, minutieux, à l’écoute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36281" y="4890900"/>
            <a:ext cx="3030055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 Reconnaissance, Valorisation, Place pour Chacun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325963">
            <a:off x="129844" y="4804141"/>
            <a:ext cx="4512833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Savoir, Pouvoir, Oser se reconnaître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16163">
            <a:off x="236577" y="6242443"/>
            <a:ext cx="3669397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 Reconnaissance, Estime de soi 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06684" y="971078"/>
            <a:ext cx="2980869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 Etre à l’écoute 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54675">
            <a:off x="3932036" y="1940458"/>
            <a:ext cx="4254500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Savoir se mettre au niveau des autres, coopérer.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9909" y="-5544"/>
            <a:ext cx="7988596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Etre à l’écoute des autres (16)  </a:t>
            </a:r>
          </a:p>
        </p:txBody>
      </p:sp>
      <p:pic>
        <p:nvPicPr>
          <p:cNvPr id="18" name="Image 17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6"/>
            <a:ext cx="1127605" cy="153169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3944184"/>
            <a:ext cx="8028384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  Etre reconnu, Avoir confiance en soi  (23)  </a:t>
            </a:r>
          </a:p>
        </p:txBody>
      </p:sp>
      <p:pic>
        <p:nvPicPr>
          <p:cNvPr id="19" name="Image 18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3933056"/>
            <a:ext cx="1127605" cy="153169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127605" y="5464752"/>
            <a:ext cx="3566324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«Tout le monde est capable! Croire en soi, c’est le plus important »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102206" y="6080368"/>
            <a:ext cx="3566324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«Trouver son or que l’on a dedans avec les autres. Valorisation »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21440049">
            <a:off x="3798308" y="2986975"/>
            <a:ext cx="5295751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« L’humain au centre du travail pour plus d’écoute, de parole et surtout une société plus juste »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3" name="Image 2" descr="DSCF047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9045"/>
            <a:ext cx="3155776" cy="23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3608" y="1412418"/>
            <a:ext cx="1842919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« Organisation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Equipe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Choix outillage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178140">
            <a:off x="118033" y="1670388"/>
            <a:ext cx="2625191" cy="120032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La capacité à se mettre au niveau du collectif et à répondre aux attentes des autres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93535" y="4991738"/>
            <a:ext cx="3030055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 Des idées qui expriment ta couleur 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325963">
            <a:off x="131494" y="4709868"/>
            <a:ext cx="3474364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Rester curieux - Apprendre »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16163">
            <a:off x="236577" y="6103944"/>
            <a:ext cx="3669397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 Curiosité, confiance, simplicité, générosité »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68949" y="928805"/>
            <a:ext cx="2910813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Une équipe soudée !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54675">
            <a:off x="4815567" y="954198"/>
            <a:ext cx="4254500" cy="286232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« Etre un bon fayot est nécessaire pour se faire bien voir par ses supérieurs. Donner l’impression que l’on vit pour TRAVAILLER</a:t>
            </a:r>
            <a:r>
              <a:rPr lang="mr-IN" b="1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Mais en vrai, c’est bien mieux avec de l’humour, de l’ouverture vers ses collègues, du lien social, de l’entraide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Il n’y a que cela qui est vraiment intéressant au boulot et qui fait que cela se passe bien.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440049">
            <a:off x="608786" y="2977797"/>
            <a:ext cx="3672622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« Com/prendre l’esprit des autres » 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9909" y="-5544"/>
            <a:ext cx="7988596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Etre coopératif, savoir travailler en équipe, soigner le relationnel  (24)  </a:t>
            </a:r>
          </a:p>
        </p:txBody>
      </p:sp>
      <p:pic>
        <p:nvPicPr>
          <p:cNvPr id="18" name="Image 17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6"/>
            <a:ext cx="1127605" cy="153169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3944184"/>
            <a:ext cx="8028384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  Etre créatif, curieux, imaginatif  (13)  </a:t>
            </a:r>
          </a:p>
        </p:txBody>
      </p:sp>
      <p:pic>
        <p:nvPicPr>
          <p:cNvPr id="19" name="Image 18" descr="affiche TI38  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3933056"/>
            <a:ext cx="1127605" cy="153169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43722" y="5264048"/>
            <a:ext cx="2682267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«Etre en accord avec soi »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93535" y="5804628"/>
            <a:ext cx="264388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«Création - Art - Chance» 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 descr="P102069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548" y="5264048"/>
            <a:ext cx="2433957" cy="16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341</Words>
  <Application>Microsoft Macintosh PowerPoint</Application>
  <PresentationFormat>Présentation à l'écran (4:3)</PresentationFormat>
  <Paragraphs>139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Regains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Compétences…  ou   « habiletés »?    « qualités »?  « intelligences » ? « savoirs et comportements »? </dc:title>
  <dc:creator>Marc PASCAL</dc:creator>
  <cp:lastModifiedBy>Marc PASCAL</cp:lastModifiedBy>
  <cp:revision>39</cp:revision>
  <dcterms:created xsi:type="dcterms:W3CDTF">2017-11-02T11:23:11Z</dcterms:created>
  <dcterms:modified xsi:type="dcterms:W3CDTF">2017-11-05T14:12:43Z</dcterms:modified>
</cp:coreProperties>
</file>